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65" r:id="rId3"/>
    <p:sldId id="266" r:id="rId4"/>
    <p:sldId id="261" r:id="rId5"/>
    <p:sldId id="262" r:id="rId6"/>
    <p:sldId id="263" r:id="rId7"/>
    <p:sldId id="264" r:id="rId8"/>
    <p:sldId id="267" r:id="rId9"/>
    <p:sldId id="270" r:id="rId10"/>
    <p:sldId id="271" r:id="rId11"/>
    <p:sldId id="272" r:id="rId12"/>
    <p:sldId id="274" r:id="rId13"/>
    <p:sldId id="27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1" autoAdjust="0"/>
    <p:restoredTop sz="94660" autoAdjust="0"/>
  </p:normalViewPr>
  <p:slideViewPr>
    <p:cSldViewPr snapToGrid="0">
      <p:cViewPr>
        <p:scale>
          <a:sx n="59" d="100"/>
          <a:sy n="59" d="100"/>
        </p:scale>
        <p:origin x="-1128" y="-40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jpg>
</file>

<file path=ppt/media/image4.jpg>
</file>

<file path=ppt/media/image5.jp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3C633830-2244-49AE-BC4A-47F415C177C6}" type="datetimeFigureOut">
              <a:rPr lang="en-US" dirty="0"/>
              <a:pPr/>
              <a:t>3/30/2018</a:t>
            </a:fld>
            <a:endParaRPr lang="en-US"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endParaRPr lang="en-US"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2AC27A5A-7290-4DE1-BA94-4BE8A8E57DCF}" type="slidenum">
              <a:rPr lang="en-US" dirty="0"/>
              <a:pPr/>
              <a:t>‹#›</a:t>
            </a:fld>
            <a:endParaRPr lang="en-US"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extLst mod="1">
    <p:ext uri="{DCECCB84-F9BA-43D5-87BE-67443E8EF086}">
      <p15:sldGuideLst xmlns=""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181600" y="640080"/>
            <a:ext cx="6248398" cy="558414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33830-2244-49AE-BC4A-47F415C177C6}" type="datetimeFigureOut">
              <a:rPr lang="en-US" dirty="0"/>
              <a:t>3/30/2018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w="0">
            <a:noFill/>
            <a:prstDash val="solid"/>
            <a:round/>
            <a:headEnd/>
            <a:tailEnd/>
          </a:ln>
        </p:spPr>
      </p:sp>
      <p:sp>
        <p:nvSpPr>
          <p:cNvPr id="2" name="Vertical Title 1"/>
          <p:cNvSpPr>
            <a:spLocks noGrp="1"/>
          </p:cNvSpPr>
          <p:nvPr>
            <p:ph type="title" orient="vert"/>
          </p:nvPr>
        </p:nvSpPr>
        <p:spPr>
          <a:xfrm>
            <a:off x="7990765" y="642931"/>
            <a:ext cx="2446670" cy="467810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642932"/>
            <a:ext cx="7070678" cy="467810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536187" y="5927131"/>
            <a:ext cx="3814856" cy="365125"/>
          </a:xfrm>
        </p:spPr>
        <p:txBody>
          <a:bodyPr/>
          <a:lstStyle/>
          <a:p>
            <a:fld id="{3C633830-2244-49AE-BC4A-47F415C177C6}" type="datetimeFigureOut">
              <a:rPr lang="en-US" dirty="0"/>
              <a:t>3/30/2018</a:t>
            </a:fld>
            <a:endParaRPr lang="en-US" dirty="0"/>
          </a:p>
        </p:txBody>
      </p:sp>
      <p:sp>
        <p:nvSpPr>
          <p:cNvPr id="5" name="Footer Placeholder 4"/>
          <p:cNvSpPr>
            <a:spLocks noGrp="1"/>
          </p:cNvSpPr>
          <p:nvPr>
            <p:ph type="ftr" sz="quarter" idx="11"/>
          </p:nvPr>
        </p:nvSpPr>
        <p:spPr>
          <a:xfrm>
            <a:off x="6536187" y="6315949"/>
            <a:ext cx="3814856" cy="365125"/>
          </a:xfrm>
        </p:spPr>
        <p:txBody>
          <a:bodyPr/>
          <a:lstStyle/>
          <a:p>
            <a:endParaRPr lang="en-US" dirty="0"/>
          </a:p>
        </p:txBody>
      </p:sp>
      <p:sp>
        <p:nvSpPr>
          <p:cNvPr id="6" name="Slide Number Placeholder 5"/>
          <p:cNvSpPr>
            <a:spLocks noGrp="1"/>
          </p:cNvSpPr>
          <p:nvPr>
            <p:ph type="sldNum" sz="quarter" idx="12"/>
          </p:nvPr>
        </p:nvSpPr>
        <p:spPr>
          <a:xfrm>
            <a:off x="11784011" y="5607592"/>
            <a:ext cx="407988" cy="365125"/>
          </a:xfrm>
        </p:spPr>
        <p:txBody>
          <a:bodyPr/>
          <a:lstStyle/>
          <a:p>
            <a:fld id="{2AC27A5A-7290-4DE1-BA94-4BE8A8E57DCF}" type="slidenum">
              <a:rPr lang="en-US" dirty="0"/>
              <a:t>‹#›</a:t>
            </a:fld>
            <a:endParaRPr lang="en-US" dirty="0"/>
          </a:p>
        </p:txBody>
      </p:sp>
      <p:cxnSp>
        <p:nvCxnSpPr>
          <p:cNvPr id="13" name="Straight Connector 12" title="Horizontal Rule Line"/>
          <p:cNvCxnSpPr/>
          <p:nvPr/>
        </p:nvCxnSpPr>
        <p:spPr>
          <a:xfrm>
            <a:off x="0" y="6199730"/>
            <a:ext cx="10260011"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 xmlns:p15="http://schemas.microsoft.com/office/powerpoint/2012/main">
        <p15:guide id="1" pos="6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33830-2244-49AE-BC4A-47F415C177C6}" type="datetimeFigureOut">
              <a:rPr lang="en-US" dirty="0"/>
              <a:t>3/30/2018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all" baseline="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tx1">
                    <a:lumMod val="85000"/>
                    <a:lumOff val="15000"/>
                  </a:schemeClr>
                </a:solidFill>
              </a:defRPr>
            </a:lvl1pPr>
          </a:lstStyle>
          <a:p>
            <a:fld id="{3C633830-2244-49AE-BC4A-47F415C177C6}" type="datetimeFigureOut">
              <a:rPr lang="en-US" dirty="0"/>
              <a:pPr/>
              <a:t>3/30/2018</a:t>
            </a:fld>
            <a:endParaRPr lang="en-US" dirty="0"/>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 xmlns:p15="http://schemas.microsoft.com/office/powerpoint/2012/main">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81600" y="540628"/>
            <a:ext cx="6248400" cy="248894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81600" y="3712467"/>
            <a:ext cx="6248400" cy="24822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633830-2244-49AE-BC4A-47F415C177C6}" type="datetimeFigureOut">
              <a:rPr lang="en-US" dirty="0"/>
              <a:t>3/30/2018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181600" y="1526671"/>
            <a:ext cx="6245352" cy="17556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181600" y="4669432"/>
            <a:ext cx="6245352" cy="17556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633830-2244-49AE-BC4A-47F415C177C6}" type="datetimeFigureOut">
              <a:rPr lang="en-US" dirty="0"/>
              <a:t>3/30/2018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633830-2244-49AE-BC4A-47F415C177C6}" type="datetimeFigureOut">
              <a:rPr lang="en-US" dirty="0"/>
              <a:t>3/30/2018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633830-2244-49AE-BC4A-47F415C177C6}" type="datetimeFigureOut">
              <a:rPr lang="en-US" dirty="0"/>
              <a:t>3/30/2018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5479"/>
            <a:ext cx="3838776" cy="1921022"/>
          </a:xfrm>
        </p:spPr>
        <p:txBody>
          <a:bodyPr anchor="t">
            <a:noAutofit/>
          </a:bodyPr>
          <a:lstStyle>
            <a:lvl1pPr>
              <a:lnSpc>
                <a:spcPct val="93000"/>
              </a:lnSpc>
              <a:defRPr sz="4000"/>
            </a:lvl1pPr>
          </a:lstStyle>
          <a:p>
            <a:r>
              <a:rPr lang="en-US"/>
              <a:t>Click to edit Master title style</a:t>
            </a:r>
            <a:endParaRPr lang="en-US" dirty="0"/>
          </a:p>
        </p:txBody>
      </p:sp>
      <p:sp>
        <p:nvSpPr>
          <p:cNvPr id="3" name="Content Placeholder 2"/>
          <p:cNvSpPr>
            <a:spLocks noGrp="1"/>
          </p:cNvSpPr>
          <p:nvPr>
            <p:ph idx="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C633830-2244-49AE-BC4A-47F415C177C6}" type="datetimeFigureOut">
              <a:rPr lang="en-US" dirty="0"/>
              <a:t>3/30/2018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557261"/>
            <a:ext cx="3840480" cy="1919239"/>
          </a:xfrm>
        </p:spPr>
        <p:txBody>
          <a:bodyPr anchor="t">
            <a:noAutofit/>
          </a:bodyPr>
          <a:lstStyle>
            <a:lvl1pPr>
              <a:lnSpc>
                <a:spcPct val="93000"/>
              </a:lnSpc>
              <a:defRPr sz="40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57800" y="0"/>
            <a:ext cx="6172200"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58952" y="2621512"/>
            <a:ext cx="3840480" cy="3236976"/>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C633830-2244-49AE-BC4A-47F415C177C6}" type="datetimeFigureOut">
              <a:rPr lang="en-US" dirty="0"/>
              <a:t>3/30/2018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3C633830-2244-49AE-BC4A-47F415C177C6}" type="datetimeFigureOut">
              <a:rPr lang="en-US" dirty="0"/>
              <a:pPr/>
              <a:t>3/30/2018</a:t>
            </a:fld>
            <a:endParaRPr lang="en-US"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endParaRPr lang="en-US" dirty="0"/>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2F66C9A4-C31D-432C-8FBC-38795DE4E2A7}"/>
              </a:ext>
            </a:extLst>
          </p:cNvPr>
          <p:cNvSpPr txBox="1"/>
          <p:nvPr/>
        </p:nvSpPr>
        <p:spPr>
          <a:xfrm>
            <a:off x="1961323" y="1431234"/>
            <a:ext cx="8958468" cy="707886"/>
          </a:xfrm>
          <a:prstGeom prst="rect">
            <a:avLst/>
          </a:prstGeom>
          <a:noFill/>
        </p:spPr>
        <p:txBody>
          <a:bodyPr wrap="square" rtlCol="0">
            <a:spAutoFit/>
          </a:bodyPr>
          <a:lstStyle/>
          <a:p>
            <a:pPr algn="ctr"/>
            <a:r>
              <a:rPr lang="en-GB" sz="4000" dirty="0"/>
              <a:t>Design of a Soil Moisture Reading Device </a:t>
            </a:r>
          </a:p>
        </p:txBody>
      </p:sp>
      <p:sp>
        <p:nvSpPr>
          <p:cNvPr id="4" name="Content Placeholder 2">
            <a:extLst>
              <a:ext uri="{FF2B5EF4-FFF2-40B4-BE49-F238E27FC236}">
                <a16:creationId xmlns="" xmlns:a16="http://schemas.microsoft.com/office/drawing/2014/main" id="{879B938B-948F-46D0-8672-D023D1726C23}"/>
              </a:ext>
            </a:extLst>
          </p:cNvPr>
          <p:cNvSpPr txBox="1">
            <a:spLocks/>
          </p:cNvSpPr>
          <p:nvPr/>
        </p:nvSpPr>
        <p:spPr>
          <a:xfrm>
            <a:off x="2961862" y="3254127"/>
            <a:ext cx="6957390" cy="2929508"/>
          </a:xfrm>
          <a:prstGeom prst="rect">
            <a:avLst/>
          </a:prstGeom>
        </p:spPr>
        <p:txBody>
          <a:bodyPr vert="horz" lIns="91440" tIns="45720" rIns="91440" bIns="45720" rtlCol="0">
            <a:normAutofit lnSpcReduction="10000"/>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pPr algn="ctr"/>
            <a:r>
              <a:rPr lang="en-GB" sz="2400" dirty="0"/>
              <a:t>Presented By: </a:t>
            </a:r>
          </a:p>
          <a:p>
            <a:pPr algn="ctr"/>
            <a:r>
              <a:rPr lang="en-GB" sz="2400" dirty="0"/>
              <a:t>Riya Biswas (ID- 18702001)</a:t>
            </a:r>
          </a:p>
          <a:p>
            <a:pPr algn="ctr"/>
            <a:r>
              <a:rPr lang="en-GB" sz="2400" dirty="0"/>
              <a:t>Sadia Parvin (ID-18702019)</a:t>
            </a:r>
          </a:p>
          <a:p>
            <a:pPr algn="ctr"/>
            <a:r>
              <a:rPr lang="en-GB" sz="2400" dirty="0" err="1"/>
              <a:t>Khurshida</a:t>
            </a:r>
            <a:r>
              <a:rPr lang="en-GB" sz="2400" dirty="0"/>
              <a:t> Jahan (ID-18702033)</a:t>
            </a:r>
          </a:p>
          <a:p>
            <a:pPr algn="ctr"/>
            <a:endParaRPr lang="en-GB" sz="2400" dirty="0"/>
          </a:p>
          <a:p>
            <a:pPr algn="ctr"/>
            <a:r>
              <a:rPr lang="en-GB" sz="2400" dirty="0"/>
              <a:t>Department of Electrical And Electronic Engineering</a:t>
            </a:r>
          </a:p>
          <a:p>
            <a:pPr algn="ctr"/>
            <a:r>
              <a:rPr lang="en-GB" sz="2400" dirty="0"/>
              <a:t>      University of Chittagong</a:t>
            </a:r>
          </a:p>
        </p:txBody>
      </p:sp>
    </p:spTree>
    <p:extLst>
      <p:ext uri="{BB962C8B-B14F-4D97-AF65-F5344CB8AC3E}">
        <p14:creationId xmlns:p14="http://schemas.microsoft.com/office/powerpoint/2010/main" val="1211316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30EAE9-4966-4D0D-804D-9B3E6A1D0233}"/>
              </a:ext>
            </a:extLst>
          </p:cNvPr>
          <p:cNvSpPr>
            <a:spLocks noGrp="1"/>
          </p:cNvSpPr>
          <p:nvPr>
            <p:ph type="title"/>
          </p:nvPr>
        </p:nvSpPr>
        <p:spPr>
          <a:xfrm>
            <a:off x="901147" y="2878808"/>
            <a:ext cx="3641749" cy="1375139"/>
          </a:xfrm>
        </p:spPr>
        <p:txBody>
          <a:bodyPr/>
          <a:lstStyle/>
          <a:p>
            <a:r>
              <a:rPr lang="en-GB" dirty="0"/>
              <a:t>Advantages</a:t>
            </a:r>
          </a:p>
        </p:txBody>
      </p:sp>
      <p:sp>
        <p:nvSpPr>
          <p:cNvPr id="3" name="Content Placeholder 2">
            <a:extLst>
              <a:ext uri="{FF2B5EF4-FFF2-40B4-BE49-F238E27FC236}">
                <a16:creationId xmlns="" xmlns:a16="http://schemas.microsoft.com/office/drawing/2014/main" id="{05F03D64-811E-4CAD-96FD-28DB7527BC9D}"/>
              </a:ext>
            </a:extLst>
          </p:cNvPr>
          <p:cNvSpPr>
            <a:spLocks noGrp="1"/>
          </p:cNvSpPr>
          <p:nvPr>
            <p:ph idx="1"/>
          </p:nvPr>
        </p:nvSpPr>
        <p:spPr>
          <a:xfrm>
            <a:off x="5022574" y="1961321"/>
            <a:ext cx="6493566" cy="3614919"/>
          </a:xfrm>
        </p:spPr>
        <p:txBody>
          <a:bodyPr>
            <a:normAutofit/>
          </a:bodyPr>
          <a:lstStyle/>
          <a:p>
            <a:pPr>
              <a:buFont typeface="Wingdings" panose="05000000000000000000" pitchFamily="2" charset="2"/>
              <a:buChar char="q"/>
            </a:pPr>
            <a:r>
              <a:rPr lang="en-GB" sz="3200" dirty="0"/>
              <a:t> The design adopted here is simple in structure.</a:t>
            </a:r>
          </a:p>
          <a:p>
            <a:pPr>
              <a:buFont typeface="Wingdings" panose="05000000000000000000" pitchFamily="2" charset="2"/>
              <a:buChar char="q"/>
            </a:pPr>
            <a:r>
              <a:rPr lang="en-GB" sz="3200" dirty="0"/>
              <a:t> Suitable for everyone. </a:t>
            </a:r>
          </a:p>
          <a:p>
            <a:pPr>
              <a:buFont typeface="Wingdings" panose="05000000000000000000" pitchFamily="2" charset="2"/>
              <a:buChar char="q"/>
            </a:pPr>
            <a:r>
              <a:rPr lang="en-GB" sz="3200" dirty="0"/>
              <a:t> Low cost. </a:t>
            </a:r>
          </a:p>
        </p:txBody>
      </p:sp>
    </p:spTree>
    <p:extLst>
      <p:ext uri="{BB962C8B-B14F-4D97-AF65-F5344CB8AC3E}">
        <p14:creationId xmlns:p14="http://schemas.microsoft.com/office/powerpoint/2010/main" val="1005252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1000"/>
                                        <p:tgtEl>
                                          <p:spTgt spid="3">
                                            <p:txEl>
                                              <p:pRg st="1" end="1"/>
                                            </p:txEl>
                                          </p:spTgt>
                                        </p:tgtEl>
                                      </p:cBhvr>
                                    </p:animEffect>
                                    <p:anim calcmode="lin" valueType="num">
                                      <p:cBhvr>
                                        <p:cTn id="1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1000"/>
                                        <p:tgtEl>
                                          <p:spTgt spid="3">
                                            <p:txEl>
                                              <p:pRg st="2" end="2"/>
                                            </p:txEl>
                                          </p:spTgt>
                                        </p:tgtEl>
                                      </p:cBhvr>
                                    </p:animEffect>
                                    <p:anim calcmode="lin" valueType="num">
                                      <p:cBhvr>
                                        <p:cTn id="2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0AA424-20A3-4B25-B8D2-704F25737BCD}"/>
              </a:ext>
            </a:extLst>
          </p:cNvPr>
          <p:cNvSpPr>
            <a:spLocks noGrp="1"/>
          </p:cNvSpPr>
          <p:nvPr>
            <p:ph type="title"/>
          </p:nvPr>
        </p:nvSpPr>
        <p:spPr>
          <a:xfrm>
            <a:off x="2871166" y="687345"/>
            <a:ext cx="6449668" cy="717386"/>
          </a:xfrm>
        </p:spPr>
        <p:txBody>
          <a:bodyPr>
            <a:normAutofit fontScale="90000"/>
          </a:bodyPr>
          <a:lstStyle/>
          <a:p>
            <a:pPr algn="ctr"/>
            <a:r>
              <a:rPr lang="en-GB" dirty="0"/>
              <a:t>Analysing Final Result</a:t>
            </a:r>
          </a:p>
        </p:txBody>
      </p:sp>
      <p:pic>
        <p:nvPicPr>
          <p:cNvPr id="5" name="Content Placeholder 4">
            <a:extLst>
              <a:ext uri="{FF2B5EF4-FFF2-40B4-BE49-F238E27FC236}">
                <a16:creationId xmlns="" xmlns:a16="http://schemas.microsoft.com/office/drawing/2014/main" id="{3456F225-7F7E-4E28-8755-1DE0BD315BF7}"/>
              </a:ext>
            </a:extLst>
          </p:cNvPr>
          <p:cNvPicPr>
            <a:picLocks noGrp="1" noChangeAspect="1"/>
          </p:cNvPicPr>
          <p:nvPr>
            <p:ph idx="1"/>
          </p:nvPr>
        </p:nvPicPr>
        <p:blipFill>
          <a:blip r:embed="rId2"/>
          <a:stretch>
            <a:fillRect/>
          </a:stretch>
        </p:blipFill>
        <p:spPr>
          <a:xfrm>
            <a:off x="196144" y="1994450"/>
            <a:ext cx="3811160" cy="3236056"/>
          </a:xfrm>
        </p:spPr>
      </p:pic>
      <p:pic>
        <p:nvPicPr>
          <p:cNvPr id="7" name="Picture 6">
            <a:extLst>
              <a:ext uri="{FF2B5EF4-FFF2-40B4-BE49-F238E27FC236}">
                <a16:creationId xmlns="" xmlns:a16="http://schemas.microsoft.com/office/drawing/2014/main" id="{4F0D284F-E091-47FE-8B37-8849276E241E}"/>
              </a:ext>
            </a:extLst>
          </p:cNvPr>
          <p:cNvPicPr>
            <a:picLocks noChangeAspect="1"/>
          </p:cNvPicPr>
          <p:nvPr/>
        </p:nvPicPr>
        <p:blipFill>
          <a:blip r:embed="rId3"/>
          <a:stretch>
            <a:fillRect/>
          </a:stretch>
        </p:blipFill>
        <p:spPr>
          <a:xfrm>
            <a:off x="4007304" y="1994451"/>
            <a:ext cx="3960388" cy="3236056"/>
          </a:xfrm>
          <a:prstGeom prst="rect">
            <a:avLst/>
          </a:prstGeom>
        </p:spPr>
      </p:pic>
      <p:pic>
        <p:nvPicPr>
          <p:cNvPr id="9" name="Picture 8">
            <a:extLst>
              <a:ext uri="{FF2B5EF4-FFF2-40B4-BE49-F238E27FC236}">
                <a16:creationId xmlns="" xmlns:a16="http://schemas.microsoft.com/office/drawing/2014/main" id="{98B89764-7702-4383-919D-8763B83AC0FD}"/>
              </a:ext>
            </a:extLst>
          </p:cNvPr>
          <p:cNvPicPr>
            <a:picLocks noChangeAspect="1"/>
          </p:cNvPicPr>
          <p:nvPr/>
        </p:nvPicPr>
        <p:blipFill>
          <a:blip r:embed="rId4"/>
          <a:stretch>
            <a:fillRect/>
          </a:stretch>
        </p:blipFill>
        <p:spPr>
          <a:xfrm>
            <a:off x="7967693" y="1994450"/>
            <a:ext cx="3960388" cy="3236056"/>
          </a:xfrm>
          <a:prstGeom prst="rect">
            <a:avLst/>
          </a:prstGeom>
        </p:spPr>
      </p:pic>
    </p:spTree>
    <p:extLst>
      <p:ext uri="{BB962C8B-B14F-4D97-AF65-F5344CB8AC3E}">
        <p14:creationId xmlns:p14="http://schemas.microsoft.com/office/powerpoint/2010/main" val="1031664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9B7653-D878-4A6A-9144-ED33D606E5E4}"/>
              </a:ext>
            </a:extLst>
          </p:cNvPr>
          <p:cNvSpPr>
            <a:spLocks noGrp="1"/>
          </p:cNvSpPr>
          <p:nvPr>
            <p:ph type="title"/>
          </p:nvPr>
        </p:nvSpPr>
        <p:spPr>
          <a:xfrm>
            <a:off x="430696" y="2358389"/>
            <a:ext cx="4181059" cy="2141222"/>
          </a:xfrm>
        </p:spPr>
        <p:txBody>
          <a:bodyPr>
            <a:normAutofit fontScale="90000"/>
          </a:bodyPr>
          <a:lstStyle/>
          <a:p>
            <a:pPr algn="ctr"/>
            <a:r>
              <a:rPr lang="en-GB" dirty="0"/>
              <a:t>Limitations</a:t>
            </a:r>
            <a:br>
              <a:rPr lang="en-GB" dirty="0"/>
            </a:br>
            <a:r>
              <a:rPr lang="en-GB" dirty="0"/>
              <a:t>&amp; Future Modifications </a:t>
            </a:r>
          </a:p>
        </p:txBody>
      </p:sp>
      <p:sp>
        <p:nvSpPr>
          <p:cNvPr id="3" name="Content Placeholder 2">
            <a:extLst>
              <a:ext uri="{FF2B5EF4-FFF2-40B4-BE49-F238E27FC236}">
                <a16:creationId xmlns="" xmlns:a16="http://schemas.microsoft.com/office/drawing/2014/main" id="{944310BB-33CB-40C3-B0DA-8DEB33DA84AC}"/>
              </a:ext>
            </a:extLst>
          </p:cNvPr>
          <p:cNvSpPr>
            <a:spLocks noGrp="1"/>
          </p:cNvSpPr>
          <p:nvPr>
            <p:ph idx="1"/>
          </p:nvPr>
        </p:nvSpPr>
        <p:spPr>
          <a:xfrm>
            <a:off x="5049078" y="1805219"/>
            <a:ext cx="6248398" cy="3353577"/>
          </a:xfrm>
        </p:spPr>
        <p:txBody>
          <a:bodyPr>
            <a:normAutofit lnSpcReduction="10000"/>
          </a:bodyPr>
          <a:lstStyle/>
          <a:p>
            <a:pPr>
              <a:buFont typeface="Wingdings" panose="05000000000000000000" pitchFamily="2" charset="2"/>
              <a:buChar char="q"/>
            </a:pPr>
            <a:r>
              <a:rPr lang="en-GB" sz="2400" dirty="0"/>
              <a:t> As the Device is not equipped with Wi-Fi module which limit us to send the data to a distant reader. </a:t>
            </a:r>
          </a:p>
          <a:p>
            <a:pPr marL="0" indent="0">
              <a:buNone/>
            </a:pPr>
            <a:endParaRPr lang="en-GB" sz="2400" dirty="0"/>
          </a:p>
          <a:p>
            <a:pPr>
              <a:buFont typeface="Wingdings" panose="05000000000000000000" pitchFamily="2" charset="2"/>
              <a:buChar char="q"/>
            </a:pPr>
            <a:r>
              <a:rPr lang="en-GB" sz="2400" dirty="0"/>
              <a:t> The device can be made more efficient if it can measure how much water is needed to add in the soil for getting into adequate moisture range. </a:t>
            </a:r>
          </a:p>
        </p:txBody>
      </p:sp>
    </p:spTree>
    <p:extLst>
      <p:ext uri="{BB962C8B-B14F-4D97-AF65-F5344CB8AC3E}">
        <p14:creationId xmlns:p14="http://schemas.microsoft.com/office/powerpoint/2010/main" val="3391864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 xmlns:a16="http://schemas.microsoft.com/office/drawing/2014/main" id="{E7D8CA9A-B085-4E8D-8C65-C6B70ACB4B68}"/>
              </a:ext>
            </a:extLst>
          </p:cNvPr>
          <p:cNvSpPr>
            <a:spLocks noGrp="1"/>
          </p:cNvSpPr>
          <p:nvPr>
            <p:ph idx="1"/>
          </p:nvPr>
        </p:nvSpPr>
        <p:spPr>
          <a:xfrm>
            <a:off x="3607904" y="2817743"/>
            <a:ext cx="4976191" cy="1222513"/>
          </a:xfrm>
        </p:spPr>
        <p:txBody>
          <a:bodyPr>
            <a:noAutofit/>
          </a:bodyPr>
          <a:lstStyle/>
          <a:p>
            <a:pPr marL="0" indent="0" algn="ctr">
              <a:buNone/>
            </a:pPr>
            <a:r>
              <a:rPr lang="en-GB" sz="7000" dirty="0">
                <a:latin typeface="Forte" panose="03060902040502070203" pitchFamily="66" charset="0"/>
              </a:rPr>
              <a:t>Thank  You</a:t>
            </a:r>
          </a:p>
        </p:txBody>
      </p:sp>
    </p:spTree>
    <p:extLst>
      <p:ext uri="{BB962C8B-B14F-4D97-AF65-F5344CB8AC3E}">
        <p14:creationId xmlns:p14="http://schemas.microsoft.com/office/powerpoint/2010/main" val="96906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randombar(horizontal)">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74D6BDE-69D6-41E6-81E1-8EB3A6AE83D9}"/>
              </a:ext>
            </a:extLst>
          </p:cNvPr>
          <p:cNvSpPr>
            <a:spLocks noGrp="1"/>
          </p:cNvSpPr>
          <p:nvPr>
            <p:ph type="title"/>
          </p:nvPr>
        </p:nvSpPr>
        <p:spPr>
          <a:xfrm>
            <a:off x="496959" y="2781187"/>
            <a:ext cx="3833906" cy="977574"/>
          </a:xfrm>
        </p:spPr>
        <p:txBody>
          <a:bodyPr/>
          <a:lstStyle/>
          <a:p>
            <a:pPr algn="ctr"/>
            <a:r>
              <a:rPr lang="en-GB" dirty="0"/>
              <a:t>Abstract</a:t>
            </a:r>
          </a:p>
        </p:txBody>
      </p:sp>
      <p:sp>
        <p:nvSpPr>
          <p:cNvPr id="3" name="Content Placeholder 2">
            <a:extLst>
              <a:ext uri="{FF2B5EF4-FFF2-40B4-BE49-F238E27FC236}">
                <a16:creationId xmlns="" xmlns:a16="http://schemas.microsoft.com/office/drawing/2014/main" id="{E0C6514E-5247-40A1-93FA-0A99CBD6E16D}"/>
              </a:ext>
            </a:extLst>
          </p:cNvPr>
          <p:cNvSpPr>
            <a:spLocks noGrp="1"/>
          </p:cNvSpPr>
          <p:nvPr>
            <p:ph idx="1"/>
          </p:nvPr>
        </p:nvSpPr>
        <p:spPr>
          <a:xfrm>
            <a:off x="4810539" y="1436007"/>
            <a:ext cx="6248398" cy="4224519"/>
          </a:xfrm>
        </p:spPr>
        <p:txBody>
          <a:bodyPr>
            <a:noAutofit/>
          </a:bodyPr>
          <a:lstStyle/>
          <a:p>
            <a:pPr marL="0" indent="0" algn="just">
              <a:buNone/>
            </a:pPr>
            <a:r>
              <a:rPr lang="en-GB" sz="2800" dirty="0"/>
              <a:t>The aim of the project is to introduce a low cost, simple and effective soil moisture measuring device. In this project we used moisture sensor to measure the volumetric water content of the soil and then it is transferred through Arduino Uno to LCD and LED’s to show the readings accordingly. </a:t>
            </a:r>
          </a:p>
        </p:txBody>
      </p:sp>
    </p:spTree>
    <p:extLst>
      <p:ext uri="{BB962C8B-B14F-4D97-AF65-F5344CB8AC3E}">
        <p14:creationId xmlns:p14="http://schemas.microsoft.com/office/powerpoint/2010/main" val="3099222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1DC13C9-5E94-4C83-8E75-17F46897EAE4}"/>
              </a:ext>
            </a:extLst>
          </p:cNvPr>
          <p:cNvSpPr>
            <a:spLocks noGrp="1"/>
          </p:cNvSpPr>
          <p:nvPr>
            <p:ph type="title"/>
          </p:nvPr>
        </p:nvSpPr>
        <p:spPr>
          <a:xfrm>
            <a:off x="655985" y="2887203"/>
            <a:ext cx="3833906" cy="1083591"/>
          </a:xfrm>
        </p:spPr>
        <p:txBody>
          <a:bodyPr/>
          <a:lstStyle/>
          <a:p>
            <a:pPr algn="ctr"/>
            <a:r>
              <a:rPr lang="en-GB" dirty="0"/>
              <a:t>Components </a:t>
            </a:r>
          </a:p>
        </p:txBody>
      </p:sp>
      <p:sp>
        <p:nvSpPr>
          <p:cNvPr id="3" name="Content Placeholder 2">
            <a:extLst>
              <a:ext uri="{FF2B5EF4-FFF2-40B4-BE49-F238E27FC236}">
                <a16:creationId xmlns="" xmlns:a16="http://schemas.microsoft.com/office/drawing/2014/main" id="{2D927402-BEF6-425E-A76E-9FEBC540A671}"/>
              </a:ext>
            </a:extLst>
          </p:cNvPr>
          <p:cNvSpPr>
            <a:spLocks noGrp="1"/>
          </p:cNvSpPr>
          <p:nvPr>
            <p:ph idx="1"/>
          </p:nvPr>
        </p:nvSpPr>
        <p:spPr>
          <a:xfrm>
            <a:off x="5287617" y="1485069"/>
            <a:ext cx="6248398" cy="3887861"/>
          </a:xfrm>
        </p:spPr>
        <p:txBody>
          <a:bodyPr>
            <a:normAutofit fontScale="85000" lnSpcReduction="20000"/>
          </a:bodyPr>
          <a:lstStyle/>
          <a:p>
            <a:pPr marL="0" lvl="0" indent="0">
              <a:buNone/>
            </a:pPr>
            <a:r>
              <a:rPr lang="en-GB" sz="3600" dirty="0">
                <a:solidFill>
                  <a:prstClr val="black">
                    <a:lumMod val="85000"/>
                    <a:lumOff val="15000"/>
                  </a:prstClr>
                </a:solidFill>
              </a:rPr>
              <a:t>The main components used in this project are –</a:t>
            </a:r>
          </a:p>
          <a:p>
            <a:pPr marL="0" lvl="0" indent="0">
              <a:buNone/>
            </a:pPr>
            <a:endParaRPr lang="en-GB" sz="3600" dirty="0">
              <a:solidFill>
                <a:prstClr val="black">
                  <a:lumMod val="85000"/>
                  <a:lumOff val="15000"/>
                </a:prstClr>
              </a:solidFill>
            </a:endParaRPr>
          </a:p>
          <a:p>
            <a:pPr lvl="0">
              <a:buFont typeface="Wingdings" panose="05000000000000000000" pitchFamily="2" charset="2"/>
              <a:buChar char="q"/>
            </a:pPr>
            <a:r>
              <a:rPr lang="en-GB" sz="3600" dirty="0">
                <a:solidFill>
                  <a:prstClr val="black">
                    <a:lumMod val="85000"/>
                    <a:lumOff val="15000"/>
                  </a:prstClr>
                </a:solidFill>
              </a:rPr>
              <a:t> Arduino Uno</a:t>
            </a:r>
          </a:p>
          <a:p>
            <a:pPr lvl="0">
              <a:buFont typeface="Wingdings" panose="05000000000000000000" pitchFamily="2" charset="2"/>
              <a:buChar char="q"/>
            </a:pPr>
            <a:r>
              <a:rPr lang="en-GB" sz="3600" dirty="0">
                <a:solidFill>
                  <a:prstClr val="black">
                    <a:lumMod val="85000"/>
                    <a:lumOff val="15000"/>
                  </a:prstClr>
                </a:solidFill>
              </a:rPr>
              <a:t> Moisture Sensor</a:t>
            </a:r>
          </a:p>
          <a:p>
            <a:pPr lvl="0">
              <a:buFont typeface="Wingdings" panose="05000000000000000000" pitchFamily="2" charset="2"/>
              <a:buChar char="q"/>
            </a:pPr>
            <a:r>
              <a:rPr lang="en-GB" sz="3600" dirty="0">
                <a:solidFill>
                  <a:prstClr val="black">
                    <a:lumMod val="85000"/>
                    <a:lumOff val="15000"/>
                  </a:prstClr>
                </a:solidFill>
              </a:rPr>
              <a:t> LCD</a:t>
            </a:r>
          </a:p>
          <a:p>
            <a:pPr lvl="0">
              <a:buFont typeface="Wingdings" panose="05000000000000000000" pitchFamily="2" charset="2"/>
              <a:buChar char="q"/>
            </a:pPr>
            <a:r>
              <a:rPr lang="en-GB" sz="3600" dirty="0">
                <a:solidFill>
                  <a:prstClr val="black">
                    <a:lumMod val="85000"/>
                    <a:lumOff val="15000"/>
                  </a:prstClr>
                </a:solidFill>
              </a:rPr>
              <a:t> LED</a:t>
            </a:r>
          </a:p>
        </p:txBody>
      </p:sp>
    </p:spTree>
    <p:extLst>
      <p:ext uri="{BB962C8B-B14F-4D97-AF65-F5344CB8AC3E}">
        <p14:creationId xmlns:p14="http://schemas.microsoft.com/office/powerpoint/2010/main" val="3089832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28185C9-6061-4FB4-A1C8-584BC017D5C8}"/>
              </a:ext>
            </a:extLst>
          </p:cNvPr>
          <p:cNvSpPr>
            <a:spLocks noGrp="1"/>
          </p:cNvSpPr>
          <p:nvPr>
            <p:ph type="title"/>
          </p:nvPr>
        </p:nvSpPr>
        <p:spPr>
          <a:xfrm>
            <a:off x="536714" y="881702"/>
            <a:ext cx="3833906" cy="1509881"/>
          </a:xfrm>
        </p:spPr>
        <p:txBody>
          <a:bodyPr/>
          <a:lstStyle/>
          <a:p>
            <a:pPr algn="ctr"/>
            <a:r>
              <a:rPr lang="en-GB" dirty="0"/>
              <a:t>Arduino Uno</a:t>
            </a:r>
          </a:p>
        </p:txBody>
      </p:sp>
      <p:pic>
        <p:nvPicPr>
          <p:cNvPr id="5" name="Content Placeholder 4">
            <a:extLst>
              <a:ext uri="{FF2B5EF4-FFF2-40B4-BE49-F238E27FC236}">
                <a16:creationId xmlns="" xmlns:a16="http://schemas.microsoft.com/office/drawing/2014/main" id="{A3D375ED-434A-42F5-9F2C-B097EF00036B}"/>
              </a:ext>
            </a:extLst>
          </p:cNvPr>
          <p:cNvPicPr>
            <a:picLocks noGrp="1" noChangeAspect="1"/>
          </p:cNvPicPr>
          <p:nvPr>
            <p:ph idx="1"/>
          </p:nvPr>
        </p:nvPicPr>
        <p:blipFill>
          <a:blip r:embed="rId2"/>
          <a:stretch>
            <a:fillRect/>
          </a:stretch>
        </p:blipFill>
        <p:spPr>
          <a:xfrm>
            <a:off x="5153366" y="881702"/>
            <a:ext cx="6089847" cy="4339655"/>
          </a:xfrm>
        </p:spPr>
      </p:pic>
      <p:sp>
        <p:nvSpPr>
          <p:cNvPr id="6" name="TextBox 5">
            <a:extLst>
              <a:ext uri="{FF2B5EF4-FFF2-40B4-BE49-F238E27FC236}">
                <a16:creationId xmlns="" xmlns:a16="http://schemas.microsoft.com/office/drawing/2014/main" id="{AB87B9EE-A80F-499D-BAD2-80BD2F77C415}"/>
              </a:ext>
            </a:extLst>
          </p:cNvPr>
          <p:cNvSpPr txBox="1"/>
          <p:nvPr/>
        </p:nvSpPr>
        <p:spPr>
          <a:xfrm>
            <a:off x="620255" y="2913033"/>
            <a:ext cx="4044510" cy="2308324"/>
          </a:xfrm>
          <a:prstGeom prst="rect">
            <a:avLst/>
          </a:prstGeom>
          <a:noFill/>
        </p:spPr>
        <p:txBody>
          <a:bodyPr wrap="square" rtlCol="0">
            <a:spAutoFit/>
          </a:bodyPr>
          <a:lstStyle/>
          <a:p>
            <a:pPr algn="just"/>
            <a:r>
              <a:rPr lang="en-GB" sz="2400" dirty="0">
                <a:solidFill>
                  <a:srgbClr val="222222"/>
                </a:solidFill>
                <a:latin typeface="arial" panose="020B0604020202020204" pitchFamily="34" charset="0"/>
              </a:rPr>
              <a:t>The </a:t>
            </a:r>
            <a:r>
              <a:rPr lang="en-GB" sz="2400" b="1" dirty="0">
                <a:solidFill>
                  <a:srgbClr val="222222"/>
                </a:solidFill>
                <a:latin typeface="arial" panose="020B0604020202020204" pitchFamily="34" charset="0"/>
              </a:rPr>
              <a:t>Arduino Uno</a:t>
            </a:r>
            <a:r>
              <a:rPr lang="en-GB" sz="2400" dirty="0">
                <a:solidFill>
                  <a:srgbClr val="222222"/>
                </a:solidFill>
                <a:latin typeface="arial" panose="020B0604020202020204" pitchFamily="34" charset="0"/>
              </a:rPr>
              <a:t> is a microcontroller </a:t>
            </a:r>
            <a:r>
              <a:rPr lang="en-GB" sz="2400" b="1" dirty="0">
                <a:solidFill>
                  <a:srgbClr val="222222"/>
                </a:solidFill>
                <a:latin typeface="arial" panose="020B0604020202020204" pitchFamily="34" charset="0"/>
              </a:rPr>
              <a:t>board</a:t>
            </a:r>
            <a:r>
              <a:rPr lang="en-GB" sz="2400" dirty="0">
                <a:solidFill>
                  <a:srgbClr val="222222"/>
                </a:solidFill>
                <a:latin typeface="arial" panose="020B0604020202020204" pitchFamily="34" charset="0"/>
              </a:rPr>
              <a:t> based on the ATmega328. It has 14 digital input/output pins and also has 6 analog input pins. </a:t>
            </a:r>
            <a:endParaRPr lang="en-GB" sz="2400" dirty="0"/>
          </a:p>
        </p:txBody>
      </p:sp>
    </p:spTree>
    <p:extLst>
      <p:ext uri="{BB962C8B-B14F-4D97-AF65-F5344CB8AC3E}">
        <p14:creationId xmlns:p14="http://schemas.microsoft.com/office/powerpoint/2010/main" val="1400236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0352CE5-4F83-407C-A4A0-92CEED35B07C}"/>
              </a:ext>
            </a:extLst>
          </p:cNvPr>
          <p:cNvSpPr>
            <a:spLocks noGrp="1"/>
          </p:cNvSpPr>
          <p:nvPr>
            <p:ph type="title"/>
          </p:nvPr>
        </p:nvSpPr>
        <p:spPr>
          <a:xfrm>
            <a:off x="616225" y="594926"/>
            <a:ext cx="3833906" cy="1693192"/>
          </a:xfrm>
        </p:spPr>
        <p:txBody>
          <a:bodyPr/>
          <a:lstStyle/>
          <a:p>
            <a:pPr algn="ctr"/>
            <a:r>
              <a:rPr lang="en-GB" dirty="0"/>
              <a:t>Moisture Sensor</a:t>
            </a:r>
          </a:p>
        </p:txBody>
      </p:sp>
      <p:pic>
        <p:nvPicPr>
          <p:cNvPr id="6" name="Content Placeholder 5">
            <a:extLst>
              <a:ext uri="{FF2B5EF4-FFF2-40B4-BE49-F238E27FC236}">
                <a16:creationId xmlns="" xmlns:a16="http://schemas.microsoft.com/office/drawing/2014/main" id="{36B76B74-F4FF-4C2F-AB36-59FB8DE7B603}"/>
              </a:ext>
            </a:extLst>
          </p:cNvPr>
          <p:cNvPicPr>
            <a:picLocks noGrp="1" noChangeAspect="1"/>
          </p:cNvPicPr>
          <p:nvPr>
            <p:ph idx="1"/>
          </p:nvPr>
        </p:nvPicPr>
        <p:blipFill>
          <a:blip r:embed="rId2"/>
          <a:stretch>
            <a:fillRect/>
          </a:stretch>
        </p:blipFill>
        <p:spPr>
          <a:xfrm>
            <a:off x="5901156" y="594927"/>
            <a:ext cx="4861714" cy="4603367"/>
          </a:xfrm>
        </p:spPr>
      </p:pic>
      <p:sp>
        <p:nvSpPr>
          <p:cNvPr id="4" name="TextBox 3">
            <a:extLst>
              <a:ext uri="{FF2B5EF4-FFF2-40B4-BE49-F238E27FC236}">
                <a16:creationId xmlns="" xmlns:a16="http://schemas.microsoft.com/office/drawing/2014/main" id="{195A1E9F-2FA9-4C08-ADEE-EF530BB42EDA}"/>
              </a:ext>
            </a:extLst>
          </p:cNvPr>
          <p:cNvSpPr txBox="1"/>
          <p:nvPr/>
        </p:nvSpPr>
        <p:spPr>
          <a:xfrm>
            <a:off x="616225" y="2889970"/>
            <a:ext cx="4088295" cy="2308324"/>
          </a:xfrm>
          <a:prstGeom prst="rect">
            <a:avLst/>
          </a:prstGeom>
          <a:noFill/>
        </p:spPr>
        <p:txBody>
          <a:bodyPr wrap="square" rtlCol="0">
            <a:spAutoFit/>
          </a:bodyPr>
          <a:lstStyle/>
          <a:p>
            <a:pPr algn="just"/>
            <a:r>
              <a:rPr lang="en-GB" sz="2400" dirty="0">
                <a:solidFill>
                  <a:srgbClr val="222222"/>
                </a:solidFill>
                <a:latin typeface="Arial" panose="020B0604020202020204" pitchFamily="34" charset="0"/>
              </a:rPr>
              <a:t>Soil moisture sensors measure the volumetric water content indirectly by using some other property of the soil, such as electrical resistance.</a:t>
            </a:r>
            <a:endParaRPr lang="en-GB" sz="2400" dirty="0"/>
          </a:p>
        </p:txBody>
      </p:sp>
    </p:spTree>
    <p:extLst>
      <p:ext uri="{BB962C8B-B14F-4D97-AF65-F5344CB8AC3E}">
        <p14:creationId xmlns:p14="http://schemas.microsoft.com/office/powerpoint/2010/main" val="3767448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circle(in)">
                                      <p:cBhvr>
                                        <p:cTn id="19"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2BCEAA8-0F0F-491D-A8C4-C61FE2D36937}"/>
              </a:ext>
            </a:extLst>
          </p:cNvPr>
          <p:cNvSpPr>
            <a:spLocks noGrp="1"/>
          </p:cNvSpPr>
          <p:nvPr>
            <p:ph type="title"/>
          </p:nvPr>
        </p:nvSpPr>
        <p:spPr>
          <a:xfrm>
            <a:off x="271670" y="634585"/>
            <a:ext cx="4558748" cy="1471769"/>
          </a:xfrm>
        </p:spPr>
        <p:txBody>
          <a:bodyPr>
            <a:normAutofit/>
          </a:bodyPr>
          <a:lstStyle/>
          <a:p>
            <a:pPr algn="ctr"/>
            <a:r>
              <a:rPr lang="en-GB" dirty="0"/>
              <a:t>Liquid Crystal Display (LCD)</a:t>
            </a:r>
          </a:p>
        </p:txBody>
      </p:sp>
      <p:pic>
        <p:nvPicPr>
          <p:cNvPr id="6" name="Content Placeholder 5">
            <a:extLst>
              <a:ext uri="{FF2B5EF4-FFF2-40B4-BE49-F238E27FC236}">
                <a16:creationId xmlns="" xmlns:a16="http://schemas.microsoft.com/office/drawing/2014/main" id="{C56E529C-6F7C-4247-AD66-6D37A409CA67}"/>
              </a:ext>
            </a:extLst>
          </p:cNvPr>
          <p:cNvPicPr>
            <a:picLocks noGrp="1" noChangeAspect="1"/>
          </p:cNvPicPr>
          <p:nvPr>
            <p:ph idx="1"/>
          </p:nvPr>
        </p:nvPicPr>
        <p:blipFill>
          <a:blip r:embed="rId2"/>
          <a:stretch>
            <a:fillRect/>
          </a:stretch>
        </p:blipFill>
        <p:spPr>
          <a:xfrm>
            <a:off x="5935542" y="634585"/>
            <a:ext cx="5198389" cy="4824443"/>
          </a:xfrm>
        </p:spPr>
      </p:pic>
      <p:sp>
        <p:nvSpPr>
          <p:cNvPr id="4" name="TextBox 3">
            <a:extLst>
              <a:ext uri="{FF2B5EF4-FFF2-40B4-BE49-F238E27FC236}">
                <a16:creationId xmlns="" xmlns:a16="http://schemas.microsoft.com/office/drawing/2014/main" id="{72FC4F79-E6A4-4418-ACF0-EB09FE5FF373}"/>
              </a:ext>
            </a:extLst>
          </p:cNvPr>
          <p:cNvSpPr txBox="1"/>
          <p:nvPr/>
        </p:nvSpPr>
        <p:spPr>
          <a:xfrm>
            <a:off x="443950" y="3150704"/>
            <a:ext cx="4386468" cy="2308324"/>
          </a:xfrm>
          <a:prstGeom prst="rect">
            <a:avLst/>
          </a:prstGeom>
          <a:noFill/>
        </p:spPr>
        <p:txBody>
          <a:bodyPr wrap="square" rtlCol="0">
            <a:spAutoFit/>
          </a:bodyPr>
          <a:lstStyle/>
          <a:p>
            <a:pPr algn="just"/>
            <a:r>
              <a:rPr lang="en-GB" sz="2400" dirty="0">
                <a:solidFill>
                  <a:srgbClr val="333333"/>
                </a:solidFill>
                <a:latin typeface="Arial" panose="020B0604020202020204" pitchFamily="34" charset="0"/>
              </a:rPr>
              <a:t>LCD (Liquid Crystal Display) screen is an electronic display module. A 16x2 LCD display is very basic module and is very commonly used in various devices and circuits.</a:t>
            </a:r>
            <a:endParaRPr lang="en-GB" sz="2400" dirty="0"/>
          </a:p>
        </p:txBody>
      </p:sp>
    </p:spTree>
    <p:extLst>
      <p:ext uri="{BB962C8B-B14F-4D97-AF65-F5344CB8AC3E}">
        <p14:creationId xmlns:p14="http://schemas.microsoft.com/office/powerpoint/2010/main" val="1691629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9F1BCB-9D3C-44A8-8B67-64ACE642878B}"/>
              </a:ext>
            </a:extLst>
          </p:cNvPr>
          <p:cNvSpPr>
            <a:spLocks noGrp="1"/>
          </p:cNvSpPr>
          <p:nvPr>
            <p:ph type="title"/>
          </p:nvPr>
        </p:nvSpPr>
        <p:spPr>
          <a:xfrm>
            <a:off x="362778" y="670235"/>
            <a:ext cx="4465983" cy="1507661"/>
          </a:xfrm>
        </p:spPr>
        <p:txBody>
          <a:bodyPr>
            <a:normAutofit fontScale="90000"/>
          </a:bodyPr>
          <a:lstStyle/>
          <a:p>
            <a:pPr algn="ctr"/>
            <a:r>
              <a:rPr lang="en-GB" dirty="0"/>
              <a:t>Light-Emitting Diode (LED)</a:t>
            </a:r>
          </a:p>
        </p:txBody>
      </p:sp>
      <p:pic>
        <p:nvPicPr>
          <p:cNvPr id="6" name="Content Placeholder 5">
            <a:extLst>
              <a:ext uri="{FF2B5EF4-FFF2-40B4-BE49-F238E27FC236}">
                <a16:creationId xmlns="" xmlns:a16="http://schemas.microsoft.com/office/drawing/2014/main" id="{17888A33-BBBD-4D3F-BA13-E925920289C2}"/>
              </a:ext>
            </a:extLst>
          </p:cNvPr>
          <p:cNvPicPr>
            <a:picLocks noGrp="1" noChangeAspect="1"/>
          </p:cNvPicPr>
          <p:nvPr>
            <p:ph idx="1"/>
          </p:nvPr>
        </p:nvPicPr>
        <p:blipFill>
          <a:blip r:embed="rId2"/>
          <a:stretch>
            <a:fillRect/>
          </a:stretch>
        </p:blipFill>
        <p:spPr>
          <a:xfrm>
            <a:off x="5561726" y="670235"/>
            <a:ext cx="5891465" cy="4418599"/>
          </a:xfrm>
        </p:spPr>
      </p:pic>
      <p:sp>
        <p:nvSpPr>
          <p:cNvPr id="4" name="TextBox 3">
            <a:extLst>
              <a:ext uri="{FF2B5EF4-FFF2-40B4-BE49-F238E27FC236}">
                <a16:creationId xmlns="" xmlns:a16="http://schemas.microsoft.com/office/drawing/2014/main" id="{02C872CF-75A3-4E42-9EBA-B4B6D8207C25}"/>
              </a:ext>
            </a:extLst>
          </p:cNvPr>
          <p:cNvSpPr txBox="1"/>
          <p:nvPr/>
        </p:nvSpPr>
        <p:spPr>
          <a:xfrm>
            <a:off x="738809" y="2703444"/>
            <a:ext cx="3899452" cy="2308324"/>
          </a:xfrm>
          <a:prstGeom prst="rect">
            <a:avLst/>
          </a:prstGeom>
          <a:noFill/>
        </p:spPr>
        <p:txBody>
          <a:bodyPr wrap="square" rtlCol="0">
            <a:spAutoFit/>
          </a:bodyPr>
          <a:lstStyle/>
          <a:p>
            <a:pPr algn="just"/>
            <a:r>
              <a:rPr lang="en-GB" sz="2400" dirty="0">
                <a:solidFill>
                  <a:srgbClr val="222222"/>
                </a:solidFill>
                <a:latin typeface="arial" panose="020B0604020202020204" pitchFamily="34" charset="0"/>
              </a:rPr>
              <a:t>A light-emitting diode (</a:t>
            </a:r>
            <a:r>
              <a:rPr lang="en-GB" sz="2400" b="1" dirty="0">
                <a:solidFill>
                  <a:srgbClr val="222222"/>
                </a:solidFill>
                <a:latin typeface="arial" panose="020B0604020202020204" pitchFamily="34" charset="0"/>
              </a:rPr>
              <a:t>LED</a:t>
            </a:r>
            <a:r>
              <a:rPr lang="en-GB" sz="2400" dirty="0">
                <a:solidFill>
                  <a:srgbClr val="222222"/>
                </a:solidFill>
                <a:latin typeface="arial" panose="020B0604020202020204" pitchFamily="34" charset="0"/>
              </a:rPr>
              <a:t>) is a two-lead semiconductor light source. It is a p–n junction diode that emits light when activated. </a:t>
            </a:r>
          </a:p>
        </p:txBody>
      </p:sp>
    </p:spTree>
    <p:extLst>
      <p:ext uri="{BB962C8B-B14F-4D97-AF65-F5344CB8AC3E}">
        <p14:creationId xmlns:p14="http://schemas.microsoft.com/office/powerpoint/2010/main" val="1694327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circle(in)">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7860D04-7607-4722-81EF-A146450D3FB7}"/>
              </a:ext>
            </a:extLst>
          </p:cNvPr>
          <p:cNvSpPr>
            <a:spLocks noGrp="1"/>
          </p:cNvSpPr>
          <p:nvPr>
            <p:ph idx="1"/>
          </p:nvPr>
        </p:nvSpPr>
        <p:spPr>
          <a:xfrm>
            <a:off x="477078" y="212035"/>
            <a:ext cx="10575235" cy="5830958"/>
          </a:xfrm>
        </p:spPr>
        <p:style>
          <a:lnRef idx="2">
            <a:schemeClr val="dk1"/>
          </a:lnRef>
          <a:fillRef idx="1">
            <a:schemeClr val="lt1"/>
          </a:fillRef>
          <a:effectRef idx="0">
            <a:schemeClr val="dk1"/>
          </a:effectRef>
          <a:fontRef idx="minor">
            <a:schemeClr val="dk1"/>
          </a:fontRef>
        </p:style>
        <p:txBody>
          <a:bodyPr/>
          <a:lstStyle/>
          <a:p>
            <a:pPr marL="0" indent="0" algn="ctr">
              <a:lnSpc>
                <a:spcPct val="150000"/>
              </a:lnSpc>
              <a:buNone/>
            </a:pPr>
            <a:r>
              <a:rPr lang="en-GB" sz="4000" b="1" dirty="0">
                <a:latin typeface="Arial Black" panose="020B0A04020102020204" pitchFamily="34" charset="0"/>
              </a:rPr>
              <a:t>Block Diagram</a:t>
            </a:r>
          </a:p>
          <a:p>
            <a:pPr marL="0" indent="0">
              <a:buNone/>
            </a:pPr>
            <a:endParaRPr lang="en-GB" dirty="0"/>
          </a:p>
        </p:txBody>
      </p:sp>
      <p:sp>
        <p:nvSpPr>
          <p:cNvPr id="10" name="Rectangle 9">
            <a:extLst>
              <a:ext uri="{FF2B5EF4-FFF2-40B4-BE49-F238E27FC236}">
                <a16:creationId xmlns="" xmlns:a16="http://schemas.microsoft.com/office/drawing/2014/main" id="{949737F0-8C2E-4F45-ABEF-E2ABCA2C01DB}"/>
              </a:ext>
            </a:extLst>
          </p:cNvPr>
          <p:cNvSpPr/>
          <p:nvPr/>
        </p:nvSpPr>
        <p:spPr>
          <a:xfrm>
            <a:off x="3990839" y="2416126"/>
            <a:ext cx="2799471" cy="15439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Arduino Uno</a:t>
            </a:r>
          </a:p>
        </p:txBody>
      </p:sp>
      <p:sp>
        <p:nvSpPr>
          <p:cNvPr id="11" name="Rectangle: Rounded Corners 10">
            <a:extLst>
              <a:ext uri="{FF2B5EF4-FFF2-40B4-BE49-F238E27FC236}">
                <a16:creationId xmlns="" xmlns:a16="http://schemas.microsoft.com/office/drawing/2014/main" id="{F2F518AD-65ED-4BBB-B554-F85D46C518C3}"/>
              </a:ext>
            </a:extLst>
          </p:cNvPr>
          <p:cNvSpPr/>
          <p:nvPr/>
        </p:nvSpPr>
        <p:spPr>
          <a:xfrm>
            <a:off x="8440616" y="3840480"/>
            <a:ext cx="1997612" cy="13504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LED</a:t>
            </a:r>
          </a:p>
        </p:txBody>
      </p:sp>
      <p:sp>
        <p:nvSpPr>
          <p:cNvPr id="12" name="Rectangle: Rounded Corners 11">
            <a:extLst>
              <a:ext uri="{FF2B5EF4-FFF2-40B4-BE49-F238E27FC236}">
                <a16:creationId xmlns="" xmlns:a16="http://schemas.microsoft.com/office/drawing/2014/main" id="{8E2DA66B-7217-41FA-BFB3-457286FD1D09}"/>
              </a:ext>
            </a:extLst>
          </p:cNvPr>
          <p:cNvSpPr/>
          <p:nvPr/>
        </p:nvSpPr>
        <p:spPr>
          <a:xfrm>
            <a:off x="8407930" y="1287192"/>
            <a:ext cx="1997612" cy="13504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LCD</a:t>
            </a:r>
          </a:p>
        </p:txBody>
      </p:sp>
      <p:sp>
        <p:nvSpPr>
          <p:cNvPr id="13" name="Rectangle: Rounded Corners 12">
            <a:extLst>
              <a:ext uri="{FF2B5EF4-FFF2-40B4-BE49-F238E27FC236}">
                <a16:creationId xmlns="" xmlns:a16="http://schemas.microsoft.com/office/drawing/2014/main" id="{1B5140A1-26E8-41E9-A499-C474B256D038}"/>
              </a:ext>
            </a:extLst>
          </p:cNvPr>
          <p:cNvSpPr/>
          <p:nvPr/>
        </p:nvSpPr>
        <p:spPr>
          <a:xfrm>
            <a:off x="837433" y="2489981"/>
            <a:ext cx="1997612" cy="13504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Moisture Sensor</a:t>
            </a:r>
          </a:p>
        </p:txBody>
      </p:sp>
      <p:sp>
        <p:nvSpPr>
          <p:cNvPr id="14" name="Arrow: Right 13">
            <a:extLst>
              <a:ext uri="{FF2B5EF4-FFF2-40B4-BE49-F238E27FC236}">
                <a16:creationId xmlns="" xmlns:a16="http://schemas.microsoft.com/office/drawing/2014/main" id="{301F9798-5D31-41DD-B712-E6C4D989A28A}"/>
              </a:ext>
            </a:extLst>
          </p:cNvPr>
          <p:cNvSpPr/>
          <p:nvPr/>
        </p:nvSpPr>
        <p:spPr>
          <a:xfrm>
            <a:off x="3023735" y="2922564"/>
            <a:ext cx="778414" cy="5064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Arrow: Right 14">
            <a:extLst>
              <a:ext uri="{FF2B5EF4-FFF2-40B4-BE49-F238E27FC236}">
                <a16:creationId xmlns="" xmlns:a16="http://schemas.microsoft.com/office/drawing/2014/main" id="{DDE28E75-64D2-4D56-B601-65413D4E0850}"/>
              </a:ext>
            </a:extLst>
          </p:cNvPr>
          <p:cNvSpPr/>
          <p:nvPr/>
        </p:nvSpPr>
        <p:spPr>
          <a:xfrm rot="20224877">
            <a:off x="7104753" y="1798354"/>
            <a:ext cx="1012874" cy="6611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Arrow: Right 15">
            <a:extLst>
              <a:ext uri="{FF2B5EF4-FFF2-40B4-BE49-F238E27FC236}">
                <a16:creationId xmlns="" xmlns:a16="http://schemas.microsoft.com/office/drawing/2014/main" id="{AE2CF6F3-97B0-47C1-854F-EB5CC5471A0E}"/>
              </a:ext>
            </a:extLst>
          </p:cNvPr>
          <p:cNvSpPr/>
          <p:nvPr/>
        </p:nvSpPr>
        <p:spPr>
          <a:xfrm rot="1563682">
            <a:off x="7104754" y="3790504"/>
            <a:ext cx="1012874" cy="6611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549634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62435F4C-869E-41EB-B225-96974CB0555C}"/>
              </a:ext>
            </a:extLst>
          </p:cNvPr>
          <p:cNvSpPr>
            <a:spLocks noGrp="1"/>
          </p:cNvSpPr>
          <p:nvPr>
            <p:ph type="title"/>
          </p:nvPr>
        </p:nvSpPr>
        <p:spPr>
          <a:xfrm>
            <a:off x="523461" y="2909513"/>
            <a:ext cx="3770243" cy="974261"/>
          </a:xfrm>
        </p:spPr>
        <p:txBody>
          <a:bodyPr>
            <a:normAutofit/>
          </a:bodyPr>
          <a:lstStyle/>
          <a:p>
            <a:pPr algn="ctr"/>
            <a:r>
              <a:rPr lang="en-GB" dirty="0">
                <a:ln w="0"/>
                <a:solidFill>
                  <a:schemeClr val="tx1"/>
                </a:solidFill>
                <a:effectLst>
                  <a:outerShdw blurRad="38100" dist="19050" dir="2700000" algn="tl" rotWithShape="0">
                    <a:schemeClr val="dk1">
                      <a:alpha val="40000"/>
                    </a:schemeClr>
                  </a:outerShdw>
                </a:effectLst>
              </a:rPr>
              <a:t>Application</a:t>
            </a:r>
          </a:p>
        </p:txBody>
      </p:sp>
      <p:sp>
        <p:nvSpPr>
          <p:cNvPr id="7" name="Content Placeholder 6">
            <a:extLst>
              <a:ext uri="{FF2B5EF4-FFF2-40B4-BE49-F238E27FC236}">
                <a16:creationId xmlns="" xmlns:a16="http://schemas.microsoft.com/office/drawing/2014/main" id="{169F4F80-90E8-420E-BCFF-028083186DAC}"/>
              </a:ext>
            </a:extLst>
          </p:cNvPr>
          <p:cNvSpPr>
            <a:spLocks noGrp="1"/>
          </p:cNvSpPr>
          <p:nvPr>
            <p:ph idx="1"/>
          </p:nvPr>
        </p:nvSpPr>
        <p:spPr>
          <a:xfrm>
            <a:off x="5168348" y="798828"/>
            <a:ext cx="6248398" cy="5195630"/>
          </a:xfrm>
        </p:spPr>
        <p:txBody>
          <a:bodyPr/>
          <a:lstStyle/>
          <a:p>
            <a:pPr marL="0" lvl="0" indent="0" algn="just">
              <a:buNone/>
            </a:pPr>
            <a:r>
              <a:rPr lang="en-GB" dirty="0">
                <a:solidFill>
                  <a:prstClr val="black">
                    <a:lumMod val="85000"/>
                    <a:lumOff val="15000"/>
                  </a:prstClr>
                </a:solidFill>
              </a:rPr>
              <a:t> </a:t>
            </a:r>
            <a:r>
              <a:rPr lang="en-GB" sz="2400" dirty="0">
                <a:solidFill>
                  <a:prstClr val="black">
                    <a:lumMod val="85000"/>
                    <a:lumOff val="15000"/>
                  </a:prstClr>
                </a:solidFill>
              </a:rPr>
              <a:t>This device can greatly useful to deal with the situations like</a:t>
            </a:r>
          </a:p>
          <a:p>
            <a:pPr marL="0" lvl="0" indent="0" algn="just">
              <a:buNone/>
            </a:pPr>
            <a:endParaRPr lang="en-GB" sz="2400" dirty="0">
              <a:solidFill>
                <a:prstClr val="black">
                  <a:lumMod val="85000"/>
                  <a:lumOff val="15000"/>
                </a:prstClr>
              </a:solidFill>
            </a:endParaRPr>
          </a:p>
          <a:p>
            <a:pPr lvl="0" algn="just">
              <a:buFont typeface="Wingdings" panose="05000000000000000000" pitchFamily="2" charset="2"/>
              <a:buChar char="q"/>
            </a:pPr>
            <a:r>
              <a:rPr lang="en-GB" sz="2400" dirty="0">
                <a:solidFill>
                  <a:prstClr val="black">
                    <a:lumMod val="85000"/>
                    <a:lumOff val="15000"/>
                  </a:prstClr>
                </a:solidFill>
              </a:rPr>
              <a:t> On Agricultural Field.</a:t>
            </a:r>
          </a:p>
          <a:p>
            <a:pPr lvl="0" algn="just">
              <a:buFont typeface="Wingdings" panose="05000000000000000000" pitchFamily="2" charset="2"/>
              <a:buChar char="q"/>
            </a:pPr>
            <a:r>
              <a:rPr lang="en-GB" sz="2400" dirty="0">
                <a:solidFill>
                  <a:prstClr val="black">
                    <a:lumMod val="85000"/>
                    <a:lumOff val="15000"/>
                  </a:prstClr>
                </a:solidFill>
              </a:rPr>
              <a:t> On the surface where buildings will be constructed.</a:t>
            </a:r>
          </a:p>
          <a:p>
            <a:pPr lvl="0" algn="just">
              <a:buFont typeface="Wingdings" panose="05000000000000000000" pitchFamily="2" charset="2"/>
              <a:buChar char="q"/>
            </a:pPr>
            <a:r>
              <a:rPr lang="en-GB" sz="2400" dirty="0">
                <a:solidFill>
                  <a:prstClr val="black">
                    <a:lumMod val="85000"/>
                    <a:lumOff val="15000"/>
                  </a:prstClr>
                </a:solidFill>
              </a:rPr>
              <a:t> In sports fields.</a:t>
            </a:r>
          </a:p>
          <a:p>
            <a:pPr lvl="0" algn="just">
              <a:buFont typeface="Wingdings" panose="05000000000000000000" pitchFamily="2" charset="2"/>
              <a:buChar char="q"/>
            </a:pPr>
            <a:r>
              <a:rPr lang="en-GB" sz="2400" dirty="0">
                <a:solidFill>
                  <a:prstClr val="black">
                    <a:lumMod val="85000"/>
                    <a:lumOff val="15000"/>
                  </a:prstClr>
                </a:solidFill>
              </a:rPr>
              <a:t> In researches related to soil.</a:t>
            </a:r>
          </a:p>
          <a:p>
            <a:pPr marL="0" indent="0">
              <a:buNone/>
            </a:pPr>
            <a:endParaRPr lang="en-GB" dirty="0"/>
          </a:p>
        </p:txBody>
      </p:sp>
    </p:spTree>
    <p:extLst>
      <p:ext uri="{BB962C8B-B14F-4D97-AF65-F5344CB8AC3E}">
        <p14:creationId xmlns:p14="http://schemas.microsoft.com/office/powerpoint/2010/main" val="3731387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500"/>
                                        <p:tgtEl>
                                          <p:spTgt spid="7">
                                            <p:txEl>
                                              <p:pRg st="0" end="0"/>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7">
                                            <p:txEl>
                                              <p:pRg st="3" end="3"/>
                                            </p:txEl>
                                          </p:spTgt>
                                        </p:tgtEl>
                                        <p:attrNameLst>
                                          <p:attrName>style.visibility</p:attrName>
                                        </p:attrNameLst>
                                      </p:cBhvr>
                                      <p:to>
                                        <p:strVal val="visible"/>
                                      </p:to>
                                    </p:set>
                                    <p:animEffect transition="in" filter="fade">
                                      <p:cBhvr>
                                        <p:cTn id="20" dur="500"/>
                                        <p:tgtEl>
                                          <p:spTgt spid="7">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animEffect transition="in" filter="fade">
                                      <p:cBhvr>
                                        <p:cTn id="23" dur="500"/>
                                        <p:tgtEl>
                                          <p:spTgt spid="7">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
                                            <p:txEl>
                                              <p:pRg st="5" end="5"/>
                                            </p:txEl>
                                          </p:spTgt>
                                        </p:tgtEl>
                                        <p:attrNameLst>
                                          <p:attrName>style.visibility</p:attrName>
                                        </p:attrNameLst>
                                      </p:cBhvr>
                                      <p:to>
                                        <p:strVal val="visible"/>
                                      </p:to>
                                    </p:set>
                                    <p:animEffect transition="in" filter="fade">
                                      <p:cBhvr>
                                        <p:cTn id="26"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a:ea typeface=""/>
        <a:cs typeface=""/>
        <a:font script="Jpan" typeface="メイリオ"/>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Headlines" id="{3841520A-25F2-4EB8-BE4C-611DB5ABEED9}" vid="{ECD25A4C-D97E-4C12-84B1-63580BFFAEEB}"/>
    </a:ext>
  </a:extLst>
</a:theme>
</file>

<file path=docProps/app.xml><?xml version="1.0" encoding="utf-8"?>
<Properties xmlns="http://schemas.openxmlformats.org/officeDocument/2006/extended-properties" xmlns:vt="http://schemas.openxmlformats.org/officeDocument/2006/docPropsVTypes">
  <Template>TM10001103[[fn=Headlines]]</Template>
  <TotalTime>1041</TotalTime>
  <Words>332</Words>
  <Application>Microsoft Office PowerPoint</Application>
  <PresentationFormat>Custom</PresentationFormat>
  <Paragraphs>47</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Headlines</vt:lpstr>
      <vt:lpstr>PowerPoint Presentation</vt:lpstr>
      <vt:lpstr>Abstract</vt:lpstr>
      <vt:lpstr>Components </vt:lpstr>
      <vt:lpstr>Arduino Uno</vt:lpstr>
      <vt:lpstr>Moisture Sensor</vt:lpstr>
      <vt:lpstr>Liquid Crystal Display (LCD)</vt:lpstr>
      <vt:lpstr>Light-Emitting Diode (LED)</vt:lpstr>
      <vt:lpstr>PowerPoint Presentation</vt:lpstr>
      <vt:lpstr>Application</vt:lpstr>
      <vt:lpstr>Advantages</vt:lpstr>
      <vt:lpstr>Analysing Final Result</vt:lpstr>
      <vt:lpstr>Limitations &amp; Future Modifications </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Shuva Biswas</dc:creator>
  <cp:lastModifiedBy>MRS ELECTRONIC</cp:lastModifiedBy>
  <cp:revision>45</cp:revision>
  <dcterms:created xsi:type="dcterms:W3CDTF">2018-03-23T14:38:07Z</dcterms:created>
  <dcterms:modified xsi:type="dcterms:W3CDTF">2018-03-30T11:28:48Z</dcterms:modified>
</cp:coreProperties>
</file>

<file path=docProps/thumbnail.jpeg>
</file>